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1"/>
  </p:notesMasterIdLst>
  <p:sldIdLst>
    <p:sldId id="257" r:id="rId3"/>
    <p:sldId id="259" r:id="rId4"/>
    <p:sldId id="260" r:id="rId5"/>
    <p:sldId id="287" r:id="rId6"/>
    <p:sldId id="288" r:id="rId7"/>
    <p:sldId id="261" r:id="rId8"/>
    <p:sldId id="289" r:id="rId9"/>
    <p:sldId id="286" r:id="rId10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5521" autoAdjust="0"/>
  </p:normalViewPr>
  <p:slideViewPr>
    <p:cSldViewPr snapToGrid="0">
      <p:cViewPr varScale="1">
        <p:scale>
          <a:sx n="102" d="100"/>
          <a:sy n="102" d="100"/>
        </p:scale>
        <p:origin x="8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E3534B2-52FC-4154-AAFA-E43CBAED3AC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669904A-7730-4FF0-BC0A-3AD68750A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945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9478">
              <a:defRPr/>
            </a:pPr>
            <a:fld id="{874D8CF6-7E08-4041-A033-6EF02A8B9F36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49478">
                <a:defRPr/>
              </a:pPr>
              <a:t>1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32241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69904A-7730-4FF0-BC0A-3AD68750AB3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173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2CDB1-4480-6516-C39A-150BE0774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2760F2-DE19-03E1-3C87-28BE5C11B8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E45EE1-E88F-88EA-AC95-B2BFD05A87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569919-5D4B-0D9F-A2B2-32D9066B22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69904A-7730-4FF0-BC0A-3AD68750AB3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963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69904A-7730-4FF0-BC0A-3AD68750AB3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92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6DB0D-E883-F1D7-0E4F-7EAAC29D01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C65879-B5B7-EC6B-5991-4C13920AB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D800F5-A129-71ED-2726-D240A30FC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14C852-1B31-FC5B-70AD-A527E0E1C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E3083B-16E9-1E2B-BC0D-4CAC4E39C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097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D6B51-8F6E-D0FF-AF0C-657E7D1D4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A1E35-290D-50D9-D2BA-BA3FFC7319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D47-8E0C-C95F-F72B-97725E4C9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713F6-1D10-A5A3-474E-49AFA5DD1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662A4-AE41-A0E9-120E-D8996EDD9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493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D5527-7BEB-0C42-962F-204CECFED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F94D83-9A83-0019-D0D8-2BDDE2FCA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2BEDB-C50E-337F-F107-57F719A73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C7D60-9631-C786-73C5-593C3D01C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5D2334-C73D-509A-9B44-C985705E6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895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F56CB-14A1-EAEC-C748-328FFF667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3EBF4-4BFD-E62A-51FD-CA6C111DD5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BD91AD-AEE8-B4D2-C216-3EC8000C1D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E85747-4CEE-E3A0-A8C6-F6F7E26A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2CFE49-D09A-BDE4-33F2-18820C8B5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FEA35F-0AB0-A544-C68B-0E1BBCE60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733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D854A-F69B-5E8E-0B47-02E271FDD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1C8445-C2CE-7C85-E98B-5C05CEE047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F3DD6-77CE-BE8E-2770-81C01ADE86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DECBE9-A61A-81AB-5CEE-FA359F80DF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239C6B-3B76-E7CA-9E26-8CDD386BEA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6980B4-BC17-7AD7-11D8-342E307DF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677B16-F9AF-3637-091F-8682DA416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E97181-9BD0-5864-0E49-37EFBDC35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10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D6353-E931-F73F-0099-76A41AC8D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9A6890-44B7-1A6E-92E4-D502B79FE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944E37-EB7E-78FF-82A5-F92A3164E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A7496-0F26-C11F-DF02-2BA45B2BC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081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C2B8A9-DE0E-219C-14D6-F958A884D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425D76-F4BF-A578-7C63-FC0F42E64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F0C1C4-612D-090D-71F6-001D9EA39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261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9D5E0-532F-4B7C-C505-DFB55B620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05BEB-3AF1-B5A9-89A7-CCD631FCB6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4C9E84-DA8B-DB6B-60DF-0DBC6F6E30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717688-83D2-DEDE-EEEC-BB84774C2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3F2AB0-A243-820A-CB93-7210AA268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F7E5E2-D080-7447-0E6E-F643E1FBF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991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BB13B-EF1D-1F0E-DE74-DBE98B4CF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DE25DD-D271-387C-2D0A-75D74DA126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09D3BE-49ED-B5FE-B701-37F8C9B77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567E81-7404-7072-BAE1-38BD56105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A0CB6C-ABE7-6911-8C7F-CA553697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681F9B-32B5-A228-5A2B-B5F59CB40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202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9DC6C-C429-789C-D1F8-B7F02393B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812478-760C-5748-FD3F-87F8466759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84AAE-87F5-D12C-41EE-ACA44CF2A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3D24B3-4C6B-172F-3EA6-CF3D6405A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FA4061-C9F7-21E3-A7FF-DCA8321B9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879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C22230-956D-DD40-441B-1543897A0F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EBDE8F-9A75-38D5-610B-E58E86D835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BC369A-A285-2054-061B-BC2CE9C17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88D4-9178-1209-F79A-2A5BF5EB8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65E47-0861-665E-9432-7D2DC35A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3813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 blu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E1CE3-5E45-4CCA-B260-8A3912619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075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4800" b="1">
                <a:solidFill>
                  <a:schemeClr val="accent1"/>
                </a:solidFill>
                <a:latin typeface="Setimo" panose="020B0603020204030204" pitchFamily="34" charset="0"/>
                <a:cs typeface="Setimo" panose="020B0603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226F02-6066-4A66-8009-7072AA9489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0075" y="3602038"/>
            <a:ext cx="9144000" cy="766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Museo Slab 500" panose="02000000000000000000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8EC3C28-A61D-4B14-A85B-689B0A49A4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251" y="5095875"/>
            <a:ext cx="3108674" cy="4115711"/>
          </a:xfrm>
          <a:prstGeom prst="rect">
            <a:avLst/>
          </a:prstGeom>
          <a:effectLst/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AAC2780-F550-4211-A3AD-942187F856B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8175" y="4711701"/>
            <a:ext cx="3860800" cy="546100"/>
          </a:xfrm>
        </p:spPr>
        <p:txBody>
          <a:bodyPr/>
          <a:lstStyle>
            <a:lvl1pPr marL="0" indent="0">
              <a:buNone/>
              <a:defRPr lang="en-US" sz="2800" kern="1200" dirty="0" smtClean="0">
                <a:solidFill>
                  <a:schemeClr val="tx1"/>
                </a:solidFill>
                <a:latin typeface="Gisha" panose="020B0502040204020203" pitchFamily="34" charset="-79"/>
                <a:ea typeface="+mn-ea"/>
                <a:cs typeface="Gisha" panose="020B0502040204020203" pitchFamily="34" charset="-79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DB6B647-A12B-4205-B2DB-0C138F9FB59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507491"/>
            <a:ext cx="2790825" cy="273051"/>
          </a:xfrm>
        </p:spPr>
        <p:txBody>
          <a:bodyPr/>
          <a:lstStyle>
            <a:lvl1pPr marL="0" indent="0">
              <a:buNone/>
              <a:defRPr lang="en-US" sz="1400" i="1" kern="1200" smtClean="0">
                <a:solidFill>
                  <a:schemeClr val="accent1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</a:lstStyle>
          <a:p>
            <a:pPr lvl="0"/>
            <a:r>
              <a:rPr lang="en-US" dirty="0"/>
              <a:t>Prepared for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21368F1-156C-4AD0-9F24-B7420E7981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8174" y="5859463"/>
            <a:ext cx="7286625" cy="388937"/>
          </a:xfrm>
        </p:spPr>
        <p:txBody>
          <a:bodyPr/>
          <a:lstStyle>
            <a:lvl1pPr marL="0" indent="0">
              <a:buNone/>
              <a:defRPr lang="en-US" sz="2200" kern="1200" smtClean="0">
                <a:solidFill>
                  <a:schemeClr val="accent1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</a:lstStyle>
          <a:p>
            <a:pPr lvl="0"/>
            <a:r>
              <a:rPr lang="en-US" dirty="0"/>
              <a:t>Committee or meeting name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CC015E-9810-4514-8231-CD7DAC7ACCA9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BA2CE83B-C13C-4056-86AD-92546C5B466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9D121D-D307-4127-8CF2-FDDF5C821287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78A5CDD7-5306-4EC5-8104-C56A91182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D62BAD-BFC1-4128-B241-229E6D819E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869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nimated city logo image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1704ED5-2138-409A-9AE1-26642354B39D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3768D9E-4630-48BB-BCE0-61E6E6499504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BE8B5-6AE8-40FF-8D8E-6B1AC2232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  <a:latin typeface="Gisha" panose="020B0502040204020203" pitchFamily="34" charset="-79"/>
                <a:cs typeface="Gisha" panose="020B0502040204020203" pitchFamily="34" charset="-79"/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95BF56B-EBA4-450B-86ED-6060D3194A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Gisha" panose="020B0502040204020203" pitchFamily="34" charset="-79"/>
                <a:ea typeface="+mn-ea"/>
                <a:cs typeface="Gisha" panose="020B0502040204020203" pitchFamily="34" charset="-79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F05048E5-DE1A-462C-A74E-F5A95CC7FBC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18740" y="2261863"/>
            <a:ext cx="8554520" cy="261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19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lues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E1CE3-5E45-4CCA-B260-8A3912619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075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4800" b="1">
                <a:solidFill>
                  <a:srgbClr val="121416"/>
                </a:solidFill>
                <a:latin typeface="Setimo" panose="020B0603020204030204" pitchFamily="34" charset="0"/>
                <a:cs typeface="Setimo" panose="020B0603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226F02-6066-4A66-8009-7072AA9489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0075" y="3602038"/>
            <a:ext cx="9144000" cy="766762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FCFDFD"/>
                </a:solidFill>
                <a:latin typeface="Museo Slab 500" panose="02000000000000000000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D3E853-083B-46CA-BEBF-2995CEDDE4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EC3C28-A61D-4B14-A85B-689B0A49A4C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251" y="5095875"/>
            <a:ext cx="3108674" cy="4115711"/>
          </a:xfrm>
          <a:prstGeom prst="rect">
            <a:avLst/>
          </a:prstGeom>
          <a:effectLst/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AAC2780-F550-4211-A3AD-942187F856B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8175" y="4711701"/>
            <a:ext cx="3860800" cy="546100"/>
          </a:xfrm>
        </p:spPr>
        <p:txBody>
          <a:bodyPr/>
          <a:lstStyle>
            <a:lvl1pPr marL="0" indent="0">
              <a:buNone/>
              <a:defRPr lang="en-US" sz="2800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DB6B647-A12B-4205-B2DB-0C138F9FB59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507491"/>
            <a:ext cx="2790825" cy="273051"/>
          </a:xfrm>
        </p:spPr>
        <p:txBody>
          <a:bodyPr/>
          <a:lstStyle>
            <a:lvl1pPr marL="0" indent="0">
              <a:buNone/>
              <a:defRPr lang="en-US" sz="1400" i="1" kern="120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</a:lstStyle>
          <a:p>
            <a:pPr lvl="0"/>
            <a:r>
              <a:rPr lang="en-US" dirty="0"/>
              <a:t>Prepared for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21368F1-156C-4AD0-9F24-B7420E7981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8174" y="5859463"/>
            <a:ext cx="7286625" cy="388937"/>
          </a:xfrm>
        </p:spPr>
        <p:txBody>
          <a:bodyPr/>
          <a:lstStyle>
            <a:lvl1pPr marL="0" indent="0">
              <a:buNone/>
              <a:defRPr lang="en-US" sz="2200" kern="120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</a:lstStyle>
          <a:p>
            <a:pPr lvl="0"/>
            <a:r>
              <a:rPr lang="en-US" dirty="0"/>
              <a:t>Committee or meeting name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CC015E-9810-4514-8231-CD7DAC7ACCA9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BA2CE83B-C13C-4056-86AD-92546C5B466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9D121D-D307-4127-8CF2-FDDF5C821287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78A5CDD7-5306-4EC5-8104-C56A91182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  <a:latin typeface="+mj-lt"/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752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A4DDC-29DC-40C9-A1F5-C12BB90A6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84109"/>
            <a:ext cx="10991850" cy="1325563"/>
          </a:xfrm>
        </p:spPr>
        <p:txBody>
          <a:bodyPr/>
          <a:lstStyle>
            <a:lvl1pPr>
              <a:defRPr>
                <a:solidFill>
                  <a:srgbClr val="12141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79B48-813A-4237-A213-27A6D8FC4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5" y="2644609"/>
            <a:ext cx="10991850" cy="3525603"/>
          </a:xfrm>
        </p:spPr>
        <p:txBody>
          <a:bodyPr/>
          <a:lstStyle>
            <a:lvl1pPr>
              <a:defRPr>
                <a:solidFill>
                  <a:schemeClr val="bg1">
                    <a:lumMod val="10000"/>
                    <a:lumOff val="90000"/>
                  </a:schemeClr>
                </a:solidFill>
              </a:defRPr>
            </a:lvl1pPr>
            <a:lvl2pPr>
              <a:defRPr>
                <a:solidFill>
                  <a:schemeClr val="bg1">
                    <a:lumMod val="10000"/>
                    <a:lumOff val="90000"/>
                  </a:schemeClr>
                </a:solidFill>
              </a:defRPr>
            </a:lvl2pPr>
            <a:lvl3pPr>
              <a:defRPr>
                <a:solidFill>
                  <a:schemeClr val="bg1">
                    <a:lumMod val="10000"/>
                    <a:lumOff val="90000"/>
                  </a:schemeClr>
                </a:solidFill>
              </a:defRPr>
            </a:lvl3pPr>
            <a:lvl4pPr>
              <a:defRPr>
                <a:solidFill>
                  <a:schemeClr val="bg1">
                    <a:lumMod val="10000"/>
                    <a:lumOff val="90000"/>
                  </a:schemeClr>
                </a:solidFill>
              </a:defRPr>
            </a:lvl4pPr>
            <a:lvl5pPr>
              <a:defRPr>
                <a:solidFill>
                  <a:schemeClr val="bg1">
                    <a:lumMod val="10000"/>
                    <a:lumOff val="9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33C5BFE8-9153-45BA-A942-D7AD70A4C2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F009A49-4B9A-4222-A396-903DAF95A2A3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A762EAE2-AA2E-4F29-8853-B45CDAF20FF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A465064-C875-48E9-B721-17B8428D8DC4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99BDC9D0-0D05-4500-9169-CBCE96248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  <a:latin typeface="+mj-lt"/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7724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BB233-7582-4DF0-976C-072CAF26F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214438"/>
            <a:ext cx="10991850" cy="2955475"/>
          </a:xfrm>
        </p:spPr>
        <p:txBody>
          <a:bodyPr anchor="b"/>
          <a:lstStyle>
            <a:lvl1pPr>
              <a:defRPr lang="en-US">
                <a:solidFill>
                  <a:srgbClr val="12141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E9CECB-8408-48E6-9790-E2E6718534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0075" y="4380820"/>
            <a:ext cx="10991850" cy="1772330"/>
          </a:xfrm>
        </p:spPr>
        <p:txBody>
          <a:bodyPr/>
          <a:lstStyle>
            <a:lvl1pPr marL="0" indent="0">
              <a:buNone/>
              <a:defRPr lang="en-US" smtClean="0">
                <a:solidFill>
                  <a:schemeClr val="bg1">
                    <a:lumMod val="10000"/>
                    <a:lumOff val="9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8EFD919-1D5C-4910-80B2-BC1A57FB4DC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38536FB-756D-4CA6-9FA9-2002340A150B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solidFill>
              <a:srgbClr val="EF4C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83644EF-51F8-4CFF-92E4-245412E64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FBCC1379-1BEB-EF49-96FC-45AC6DF8D5A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32733F-30BA-4C62-A1D9-34B0D3C40D11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61716FFD-EB1B-4649-AC1F-C11004FA70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</p:spTree>
    <p:extLst>
      <p:ext uri="{BB962C8B-B14F-4D97-AF65-F5344CB8AC3E}">
        <p14:creationId xmlns:p14="http://schemas.microsoft.com/office/powerpoint/2010/main" val="42337918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9C9EF46-92ED-42AF-83CE-C9B2CA76E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84109"/>
            <a:ext cx="10991850" cy="1325563"/>
          </a:xfrm>
        </p:spPr>
        <p:txBody>
          <a:bodyPr/>
          <a:lstStyle>
            <a:lvl1pPr>
              <a:defRPr>
                <a:solidFill>
                  <a:srgbClr val="12141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E1946B2D-4CC6-4DBB-8158-1C39FA432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0075" y="2792988"/>
            <a:ext cx="5355452" cy="3289759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CFDFD"/>
                </a:solidFill>
              </a:defRPr>
            </a:lvl1pPr>
            <a:lvl2pPr>
              <a:defRPr sz="2000">
                <a:solidFill>
                  <a:srgbClr val="FCFDFD"/>
                </a:solidFill>
              </a:defRPr>
            </a:lvl2pPr>
            <a:lvl3pPr>
              <a:defRPr sz="1800">
                <a:solidFill>
                  <a:srgbClr val="FCFDFD"/>
                </a:solidFill>
              </a:defRPr>
            </a:lvl3pPr>
            <a:lvl4pPr>
              <a:defRPr sz="1600">
                <a:solidFill>
                  <a:srgbClr val="FCFDFD"/>
                </a:solidFill>
              </a:defRPr>
            </a:lvl4pPr>
            <a:lvl5pPr>
              <a:defRPr sz="1600">
                <a:solidFill>
                  <a:srgbClr val="FCFDFD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F6755423-733D-49D5-9381-045BCC8F88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36473" y="2792988"/>
            <a:ext cx="5355452" cy="3289759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CFDFD"/>
                </a:solidFill>
              </a:defRPr>
            </a:lvl1pPr>
            <a:lvl2pPr>
              <a:defRPr sz="2000">
                <a:solidFill>
                  <a:srgbClr val="FCFDFD"/>
                </a:solidFill>
              </a:defRPr>
            </a:lvl2pPr>
            <a:lvl3pPr>
              <a:defRPr sz="1800">
                <a:solidFill>
                  <a:srgbClr val="FCFDFD"/>
                </a:solidFill>
              </a:defRPr>
            </a:lvl3pPr>
            <a:lvl4pPr>
              <a:defRPr sz="1600">
                <a:solidFill>
                  <a:srgbClr val="FCFDFD"/>
                </a:solidFill>
              </a:defRPr>
            </a:lvl4pPr>
            <a:lvl5pPr>
              <a:defRPr sz="1600">
                <a:solidFill>
                  <a:srgbClr val="FCFDFD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F581D16-01F3-40AD-99E2-3FB506D68C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0F2970A-F93C-4977-8DB3-32CA14F8C016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09FF7F2C-9375-4A76-9E0E-067F564BD7B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8DFF169-0A75-4AB2-B2E9-C6F9FFB5B00E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291788C7-1598-4EEB-A08F-B0FBADE94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5363DC33-43B4-5C4C-B99E-4A8003DD68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7671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5238E-E094-479D-97B9-5B7A3AFFA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84109"/>
            <a:ext cx="10991850" cy="1325563"/>
          </a:xfrm>
        </p:spPr>
        <p:txBody>
          <a:bodyPr/>
          <a:lstStyle>
            <a:lvl1pPr>
              <a:defRPr>
                <a:solidFill>
                  <a:srgbClr val="5EB3E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260D5A-C2E4-4D8E-891A-8A72638D6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0075" y="2500147"/>
            <a:ext cx="5355452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CFDFD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790031-D91F-408B-84EB-95FB6BF9F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0075" y="3324059"/>
            <a:ext cx="5355452" cy="2758688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CFDFD"/>
                </a:solidFill>
              </a:defRPr>
            </a:lvl1pPr>
            <a:lvl2pPr>
              <a:defRPr sz="2000">
                <a:solidFill>
                  <a:srgbClr val="FCFDFD"/>
                </a:solidFill>
              </a:defRPr>
            </a:lvl2pPr>
            <a:lvl3pPr>
              <a:defRPr sz="1800">
                <a:solidFill>
                  <a:srgbClr val="FCFDFD"/>
                </a:solidFill>
              </a:defRPr>
            </a:lvl3pPr>
            <a:lvl4pPr>
              <a:defRPr sz="1600">
                <a:solidFill>
                  <a:srgbClr val="FCFDFD"/>
                </a:solidFill>
              </a:defRPr>
            </a:lvl4pPr>
            <a:lvl5pPr>
              <a:defRPr sz="1600">
                <a:solidFill>
                  <a:srgbClr val="FCFDFD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58C80E-8FC2-46A3-850C-1BBE6E0CE6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36473" y="2500147"/>
            <a:ext cx="5355452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CFDFD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5B85F0-2A5B-4143-8D0B-0EBAB5E1F9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36473" y="3324059"/>
            <a:ext cx="5355452" cy="2758688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CFDFD"/>
                </a:solidFill>
              </a:defRPr>
            </a:lvl1pPr>
            <a:lvl2pPr>
              <a:defRPr sz="2000">
                <a:solidFill>
                  <a:srgbClr val="FCFDFD"/>
                </a:solidFill>
              </a:defRPr>
            </a:lvl2pPr>
            <a:lvl3pPr>
              <a:defRPr sz="1800">
                <a:solidFill>
                  <a:srgbClr val="FCFDFD"/>
                </a:solidFill>
              </a:defRPr>
            </a:lvl3pPr>
            <a:lvl4pPr>
              <a:defRPr sz="1600">
                <a:solidFill>
                  <a:srgbClr val="FCFDFD"/>
                </a:solidFill>
              </a:defRPr>
            </a:lvl4pPr>
            <a:lvl5pPr>
              <a:defRPr sz="1600">
                <a:solidFill>
                  <a:srgbClr val="FCFDFD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C362781-FA80-46E9-83B5-F01A8489D5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957E857A-4483-4BFA-B426-447751A1F80E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50730252-7D4D-4432-B469-6983C016C26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D1008D2-43E0-4628-8E86-433D9FA75C46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D6AD3E83-660F-4D38-9CE8-8E87A6E03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  <a:latin typeface="+mj-lt"/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7541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835D0-15AC-4A27-9D7E-E8D974CD1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84110"/>
            <a:ext cx="10991850" cy="1325563"/>
          </a:xfrm>
        </p:spPr>
        <p:txBody>
          <a:bodyPr/>
          <a:lstStyle>
            <a:lvl1pPr>
              <a:defRPr>
                <a:solidFill>
                  <a:srgbClr val="12141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54051E3-E0E6-496A-A2CE-ACF8E72D47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E1A0F91-B11C-486A-903C-DCCF6E1A6EB5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FCC05585-8781-4A72-916A-B2BE41E77C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02AFFE-C100-4C3E-8601-DE8BA38F5B84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7532FE6-0EE6-4F53-9AC9-261CBA72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5100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9F21930-E397-4321-97D6-3881E9B2A9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7C71FF0-2AD6-47FC-995B-7D2766A7999F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9DDBF23C-24A1-4DFE-9AEB-83A61FC8CC1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B92C26-CB44-4F97-A7B1-F7CAC6E48242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0591A85-ACCC-43CA-AAC3-58B380588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5031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Caption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8C2A2-F68B-4E3F-9E9D-105CBBE5B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654" y="1112838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12141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E81D5-03F6-4475-9C38-6CB075393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12838"/>
            <a:ext cx="6172200" cy="5049423"/>
          </a:xfrm>
        </p:spPr>
        <p:txBody>
          <a:bodyPr/>
          <a:lstStyle>
            <a:lvl1pPr>
              <a:defRPr sz="3200">
                <a:solidFill>
                  <a:srgbClr val="FCFDFD"/>
                </a:solidFill>
              </a:defRPr>
            </a:lvl1pPr>
            <a:lvl2pPr>
              <a:defRPr sz="2800">
                <a:solidFill>
                  <a:srgbClr val="FCFDFD"/>
                </a:solidFill>
              </a:defRPr>
            </a:lvl2pPr>
            <a:lvl3pPr>
              <a:defRPr sz="2400">
                <a:solidFill>
                  <a:srgbClr val="FCFDFD"/>
                </a:solidFill>
              </a:defRPr>
            </a:lvl3pPr>
            <a:lvl4pPr>
              <a:defRPr sz="2000">
                <a:solidFill>
                  <a:srgbClr val="FCFDFD"/>
                </a:solidFill>
              </a:defRPr>
            </a:lvl4pPr>
            <a:lvl5pPr>
              <a:defRPr sz="2000">
                <a:solidFill>
                  <a:srgbClr val="FCFDFD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77C755-DED5-45A2-8F6B-B8C5F58B15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5654" y="2713038"/>
            <a:ext cx="3932237" cy="3449223"/>
          </a:xfrm>
        </p:spPr>
        <p:txBody>
          <a:bodyPr/>
          <a:lstStyle>
            <a:lvl1pPr marL="0" indent="0">
              <a:buNone/>
              <a:defRPr sz="1600">
                <a:solidFill>
                  <a:srgbClr val="FCFDFD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92CB7AC-9AC5-4574-8D15-CB376FF3D5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2AD9ECC-0DA1-4BA7-87FC-5E1C44136ACA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8ABCCDBF-4903-48CF-8E0A-EB82B478AD2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99636EE-0668-49CD-BA62-0718587D91DF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8059F61A-B3BC-40FD-B97E-240EE2D81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3501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bg>
      <p:bgPr>
        <a:solidFill>
          <a:srgbClr val="1C80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B39DA-9471-4947-9200-95955AD20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12838"/>
            <a:ext cx="430530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6937CF-41A8-49D3-89F2-595CE8D0CA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1112838"/>
            <a:ext cx="6408737" cy="504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A5FD7D-C16F-4C09-81A2-D55C970C36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0075" y="2713038"/>
            <a:ext cx="4305300" cy="344963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9ED5C9A-59B6-422D-A0B7-CE2BDED7E1F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DE36D42-9A74-4C9C-8ABD-6A81EF27F125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313661AB-93C8-44D5-A8D5-14142EEC738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64A596-1465-42C2-B4C6-E2280A2D5CD6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84EF2C69-A9E9-430F-9A57-27FC2D741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6781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animated city logo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1704ED5-2138-409A-9AE1-26642354B39D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3768D9E-4630-48BB-BCE0-61E6E6499504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BE8B5-6AE8-40FF-8D8E-6B1AC2232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3D4F75C6-7C87-EF4B-ACA0-0FB95E36D98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95BF56B-EBA4-450B-86ED-6060D3194A3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C81631D-274C-416A-B2C4-BD7004FE88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709" y="2518597"/>
            <a:ext cx="5987232" cy="182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780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blu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E1CE3-5E45-4CCA-B260-8A3912619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075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4800" b="1">
                <a:solidFill>
                  <a:schemeClr val="accent1"/>
                </a:solidFill>
                <a:latin typeface="Setimo" panose="020B0603020204030204" pitchFamily="34" charset="0"/>
                <a:cs typeface="Setimo" panose="020B0603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226F02-6066-4A66-8009-7072AA9489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0075" y="3602038"/>
            <a:ext cx="9144000" cy="766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  <a:latin typeface="Museo Slab 500" panose="02000000000000000000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8EC3C28-A61D-4B14-A85B-689B0A49A4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251" y="5095875"/>
            <a:ext cx="3108674" cy="4115711"/>
          </a:xfrm>
          <a:prstGeom prst="rect">
            <a:avLst/>
          </a:prstGeom>
          <a:effectLst/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AAC2780-F550-4211-A3AD-942187F856B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8175" y="4711701"/>
            <a:ext cx="3860800" cy="546100"/>
          </a:xfrm>
        </p:spPr>
        <p:txBody>
          <a:bodyPr/>
          <a:lstStyle>
            <a:lvl1pPr marL="0" indent="0">
              <a:buNone/>
              <a:defRPr lang="en-US" sz="2800" kern="1200" dirty="0" smtClean="0">
                <a:solidFill>
                  <a:schemeClr val="tx1"/>
                </a:solidFill>
                <a:latin typeface="Gisha" panose="020B0502040204020203" pitchFamily="34" charset="-79"/>
                <a:ea typeface="+mn-ea"/>
                <a:cs typeface="Gisha" panose="020B0502040204020203" pitchFamily="34" charset="-79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DB6B647-A12B-4205-B2DB-0C138F9FB59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8175" y="5507491"/>
            <a:ext cx="2790825" cy="273051"/>
          </a:xfrm>
        </p:spPr>
        <p:txBody>
          <a:bodyPr/>
          <a:lstStyle>
            <a:lvl1pPr marL="0" indent="0">
              <a:buNone/>
              <a:defRPr lang="en-US" sz="1400" i="1" kern="1200" smtClean="0">
                <a:solidFill>
                  <a:schemeClr val="accent1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</a:lstStyle>
          <a:p>
            <a:pPr lvl="0"/>
            <a:r>
              <a:rPr lang="en-US" dirty="0"/>
              <a:t>Prepared for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621368F1-156C-4AD0-9F24-B7420E7981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8174" y="5859463"/>
            <a:ext cx="7286625" cy="388937"/>
          </a:xfrm>
        </p:spPr>
        <p:txBody>
          <a:bodyPr/>
          <a:lstStyle>
            <a:lvl1pPr marL="0" indent="0">
              <a:buNone/>
              <a:defRPr lang="en-US" sz="2200" kern="1200" smtClean="0">
                <a:solidFill>
                  <a:schemeClr val="accent1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</a:lstStyle>
          <a:p>
            <a:pPr lvl="0"/>
            <a:r>
              <a:rPr lang="en-US" dirty="0"/>
              <a:t>Committee or meeting name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4CC015E-9810-4514-8231-CD7DAC7ACCA9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BA2CE83B-C13C-4056-86AD-92546C5B466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9D121D-D307-4127-8CF2-FDDF5C821287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78A5CDD7-5306-4EC5-8104-C56A91182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D62BAD-BFC1-4128-B241-229E6D819E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8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A4DDC-29DC-40C9-A1F5-C12BB90A6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84109"/>
            <a:ext cx="10991850" cy="1325563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79B48-813A-4237-A213-27A6D8FC46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5" y="2644609"/>
            <a:ext cx="10991850" cy="352560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53CA66-7FB4-4CA9-9E3E-D814EB7B2D57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3D4919F5-6E0E-44F3-8C2C-8FA70EF90E8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7E5CD6-AA1C-46C9-8AA7-A8A000909F07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087C95EA-12D5-43B7-8229-D560B6092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5B65E8C-4F9B-4223-8DC7-9E7877730F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791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BB233-7582-4DF0-976C-072CAF26F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214438"/>
            <a:ext cx="10991850" cy="2955475"/>
          </a:xfrm>
        </p:spPr>
        <p:txBody>
          <a:bodyPr anchor="b"/>
          <a:lstStyle>
            <a:lvl1pPr>
              <a:defRPr lang="en-US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E9CECB-8408-48E6-9790-E2E6718534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0075" y="4380820"/>
            <a:ext cx="10991850" cy="1772330"/>
          </a:xfrm>
        </p:spPr>
        <p:txBody>
          <a:bodyPr/>
          <a:lstStyle>
            <a:lvl1pPr marL="0" indent="0">
              <a:buNone/>
              <a:defRPr lang="en-US" smtClean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A1C6BF-9D0A-4CF5-8927-DFE66E00362A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1B4E8383-6B76-4DAF-8B23-CFFB2085851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B9F7D53-2D3F-45FE-9758-E749C5EC2CD5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394C11BE-2489-4CBF-BD52-3474231A9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474B6C9-9807-4F44-8853-931CDAD67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484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9C9EF46-92ED-42AF-83CE-C9B2CA76E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84109"/>
            <a:ext cx="10991850" cy="1325563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E1946B2D-4CC6-4DBB-8158-1C39FA432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0075" y="2792988"/>
            <a:ext cx="5355452" cy="3289759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F6755423-733D-49D5-9381-045BCC8F88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36473" y="2792988"/>
            <a:ext cx="5355452" cy="3289759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54989F-05E1-48BF-988D-EBEDA6230F76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506F5249-9501-4893-9BE1-128156E78A1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D646B32-B71F-4D75-953F-0A5499F8D4D8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47E18322-9E3C-46E9-94C4-4457CDD55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69CFCA48-954A-FE44-B9FF-BA25F9738D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01C2A46-63E2-43B9-A784-B6E1F73444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7229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mparis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5238E-E094-479D-97B9-5B7A3AFFA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84109"/>
            <a:ext cx="10991850" cy="1325563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260D5A-C2E4-4D8E-891A-8A72638D6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0075" y="2500147"/>
            <a:ext cx="5355452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790031-D91F-408B-84EB-95FB6BF9F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0075" y="3324059"/>
            <a:ext cx="5355452" cy="27586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58C80E-8FC2-46A3-850C-1BBE6E0CE6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36473" y="2500147"/>
            <a:ext cx="5355452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5B85F0-2A5B-4143-8D0B-0EBAB5E1F9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36473" y="3324059"/>
            <a:ext cx="5355452" cy="2758688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C362781-FA80-46E9-83B5-F01A8489D5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4C8BE91-DC56-47BA-9EF2-7287109509B0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D4D4CB22-A170-42D8-9469-D496F34F94B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A5CFAF-F06C-4B65-945D-BCE6E7143F79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5DC0860-75F2-4CAD-A689-DA2CA06A8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17F278E-D344-4A1E-B17A-B80F0183497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5986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835D0-15AC-4A27-9D7E-E8D974CD1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84110"/>
            <a:ext cx="10991850" cy="1325563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9CA6931-18F1-40A4-A7EB-696116754A06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E0B907A6-E340-4E00-B6F3-BDC01A5475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7F18EC-BDB6-440E-AD69-2DEDEF9D26A3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0FCAF70-A4CB-40A0-89D2-511AFBED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7C86F01-8C75-4039-A1C4-E2F4A06E15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1977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D174571-10F7-4D25-84B3-06668E3014CD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DC06B481-92C9-4B64-B5BB-3B35DD539F6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C51FBF-5953-42FF-8529-14E58A1FD07F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CE4F6A3A-0D6D-4597-A6D3-A1F8993B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BCB5CD-5BA2-4570-845D-B077B47A35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0221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8C2A2-F68B-4E3F-9E9D-105CBBE5B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654" y="1112838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E81D5-03F6-4475-9C38-6CB0753938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12838"/>
            <a:ext cx="6172200" cy="5049423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77C755-DED5-45A2-8F6B-B8C5F58B15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5654" y="2713038"/>
            <a:ext cx="3932237" cy="3449223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92CB7AC-9AC5-4574-8D15-CB376FF3D5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302535"/>
            <a:ext cx="1954051" cy="59825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A675385-FBE9-4FF9-8683-75BFB4B660F9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F4273EEC-600E-4E47-ABB2-AE5DA04686E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+mj-lt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E9A3793-86BE-49E6-94FD-B5CC02D8AAA9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06098265-38DC-4150-B7D4-FC253735C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CC3B5FD-A692-4A74-A1B2-2AEC606D596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2150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B39DA-9471-4947-9200-95955AD20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12838"/>
            <a:ext cx="4305300" cy="1600200"/>
          </a:xfrm>
        </p:spPr>
        <p:txBody>
          <a:bodyPr anchor="b"/>
          <a:lstStyle>
            <a:lvl1pPr>
              <a:defRPr sz="3200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6937CF-41A8-49D3-89F2-595CE8D0CA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1112838"/>
            <a:ext cx="6408737" cy="5049837"/>
          </a:xfrm>
        </p:spPr>
        <p:txBody>
          <a:bodyPr/>
          <a:lstStyle>
            <a:lvl1pPr marL="0" indent="0"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A5FD7D-C16F-4C09-81A2-D55C970C36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0075" y="2713038"/>
            <a:ext cx="4305300" cy="3449637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3FCB7C-7915-45B5-BC1E-4F44A277AD90}"/>
              </a:ext>
            </a:extLst>
          </p:cNvPr>
          <p:cNvSpPr/>
          <p:nvPr userDrawn="1"/>
        </p:nvSpPr>
        <p:spPr>
          <a:xfrm>
            <a:off x="3993357" y="333374"/>
            <a:ext cx="4205287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DD39623B-AB6A-4BCD-A163-5540F9FC84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94150" y="331788"/>
            <a:ext cx="4205288" cy="358775"/>
          </a:xfrm>
        </p:spPr>
        <p:txBody>
          <a:bodyPr anchor="ctr"/>
          <a:lstStyle>
            <a:lvl1pPr marL="0" indent="0" algn="ctr">
              <a:buNone/>
              <a:defRPr lang="en-US" sz="1400" b="1" kern="1200" dirty="0" smtClean="0">
                <a:solidFill>
                  <a:srgbClr val="FCFDFD"/>
                </a:solidFill>
                <a:latin typeface="Setimo" panose="020B0603020204030204" pitchFamily="34" charset="0"/>
                <a:ea typeface="+mn-ea"/>
                <a:cs typeface="Setimo" panose="020B0603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Department Name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699A9D-C85E-489C-84B9-BABF609E3036}"/>
              </a:ext>
            </a:extLst>
          </p:cNvPr>
          <p:cNvSpPr/>
          <p:nvPr userDrawn="1"/>
        </p:nvSpPr>
        <p:spPr>
          <a:xfrm>
            <a:off x="11233150" y="331111"/>
            <a:ext cx="358775" cy="358775"/>
          </a:xfrm>
          <a:prstGeom prst="rect">
            <a:avLst/>
          </a:prstGeom>
          <a:solidFill>
            <a:srgbClr val="EF4C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6F03CAD-CEA8-4E8B-B33B-AF31E2218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4887" y="331111"/>
            <a:ext cx="495300" cy="365125"/>
          </a:xfrm>
          <a:prstGeom prst="rect">
            <a:avLst/>
          </a:prstGeom>
        </p:spPr>
        <p:txBody>
          <a:bodyPr/>
          <a:lstStyle>
            <a:lvl1pPr algn="ctr">
              <a:defRPr sz="1600" b="1">
                <a:solidFill>
                  <a:srgbClr val="FCFDFD"/>
                </a:solidFill>
              </a:defRPr>
            </a:lvl1pPr>
          </a:lstStyle>
          <a:p>
            <a:fld id="{12470FC9-12F5-4712-8FCF-C6842F6EB40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FC9A03-BB3C-44ED-99FF-342D327B4D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275817"/>
            <a:ext cx="1937279" cy="59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7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AFE7CD-E488-3F68-0F0B-1100359A6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E7B202-3388-F00A-E46E-96AAA1789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B10ED5-A305-3A84-A37C-5BACC813C0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551B84-A6E2-4BCF-8F53-A29DEDBAB557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68FF8A-4485-B046-1D2B-0731165CF0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CB033-3C39-69B1-F39B-E7AE39C6D5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A33A91-7289-47C2-8378-2460D6C3CF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555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CBD71A-FE95-46E3-B94E-BF44B945B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2629F5-C1ED-434C-BF55-C863CFCA4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47158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121416"/>
          </a:solidFill>
          <a:latin typeface="Gisha" panose="020B0502040204020203" pitchFamily="34" charset="-79"/>
          <a:ea typeface="+mj-ea"/>
          <a:cs typeface="Gisha" panose="020B0502040204020203" pitchFamily="34" charset="-79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FCFDFD"/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FCFDFD"/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FCFDFD"/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FCFDFD"/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FCFDFD"/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Tara.Moreland@kcmo.org" TargetMode="External"/><Relationship Id="rId2" Type="http://schemas.openxmlformats.org/officeDocument/2006/relationships/hyperlink" Target="mailto:Mikayla.Mohrmann@kcmo.org" TargetMode="Externa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3231EA8-ACCE-0C66-4296-59D9E5CB86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075" y="2471349"/>
            <a:ext cx="9144000" cy="110039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70C0"/>
                </a:solidFill>
              </a:rPr>
              <a:t>Ordinance No. 260510</a:t>
            </a:r>
            <a:br>
              <a:rPr lang="en-US" dirty="0">
                <a:solidFill>
                  <a:srgbClr val="0070C0"/>
                </a:solidFill>
              </a:rPr>
            </a:br>
            <a:r>
              <a:rPr lang="en-US" dirty="0">
                <a:solidFill>
                  <a:srgbClr val="0070C0"/>
                </a:solidFill>
              </a:rPr>
              <a:t>Open Meetings and Records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449337-A008-55B1-784A-C634F39CF9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Law Department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1802ADB-AAB7-74C9-9632-50E57D0AF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470FC9-12F5-4712-8FCF-C6842F6EB401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srgbClr val="FCFDFD"/>
                </a:solidFill>
                <a:effectLst/>
                <a:uLnTx/>
                <a:uFillTx/>
                <a:latin typeface="Museo Slab 50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CFDFD"/>
              </a:solidFill>
              <a:effectLst/>
              <a:uLnTx/>
              <a:uFillTx/>
              <a:latin typeface="Museo Slab 500"/>
              <a:ea typeface="+mn-ea"/>
              <a:cs typeface="+mn-cs"/>
            </a:endParaRP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E2B6E1B7-6C1E-298B-772E-90F488B70FEE}"/>
              </a:ext>
            </a:extLst>
          </p:cNvPr>
          <p:cNvSpPr txBox="1">
            <a:spLocks/>
          </p:cNvSpPr>
          <p:nvPr/>
        </p:nvSpPr>
        <p:spPr>
          <a:xfrm>
            <a:off x="600075" y="4856157"/>
            <a:ext cx="9144000" cy="94260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>
                <a:solidFill>
                  <a:schemeClr val="accent1"/>
                </a:solidFill>
                <a:latin typeface="Setimo" panose="020B0603020204030204" pitchFamily="34" charset="0"/>
                <a:ea typeface="+mj-ea"/>
                <a:cs typeface="Setimo" panose="020B0603020204030204" pitchFamily="34" charset="0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500" dirty="0">
                <a:solidFill>
                  <a:srgbClr val="0070C0"/>
                </a:solidFill>
              </a:rPr>
              <a:t>Finance, Governance and Public Safety Committee</a:t>
            </a:r>
          </a:p>
          <a:p>
            <a:r>
              <a:rPr lang="en-US" sz="2500" dirty="0">
                <a:solidFill>
                  <a:srgbClr val="0070C0"/>
                </a:solidFill>
              </a:rPr>
              <a:t>June 30, 2026</a:t>
            </a:r>
          </a:p>
        </p:txBody>
      </p:sp>
    </p:spTree>
    <p:extLst>
      <p:ext uri="{BB962C8B-B14F-4D97-AF65-F5344CB8AC3E}">
        <p14:creationId xmlns:p14="http://schemas.microsoft.com/office/powerpoint/2010/main" val="636935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AAF6F-26F3-0289-35C3-FFC39FFAC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D84C1-71F3-E7BD-52BA-4CD557364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107118"/>
            <a:ext cx="10991850" cy="661175"/>
          </a:xfrm>
        </p:spPr>
        <p:txBody>
          <a:bodyPr anchor="t">
            <a:normAutofit/>
          </a:bodyPr>
          <a:lstStyle/>
          <a:p>
            <a:pPr algn="ctr"/>
            <a:r>
              <a:rPr lang="en-US" sz="3600" dirty="0"/>
              <a:t>What is Changing?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C716E1-9EB3-DF6F-3D18-8718FB2474A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Law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6C3802-82F3-4957-0354-99F09D14B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470FC9-12F5-4712-8FCF-C6842F6EB401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srgbClr val="FCFDFD"/>
                </a:solidFill>
                <a:effectLst/>
                <a:uLnTx/>
                <a:uFillTx/>
                <a:latin typeface="Museo Slab 50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CFDFD"/>
              </a:solidFill>
              <a:effectLst/>
              <a:uLnTx/>
              <a:uFillTx/>
              <a:latin typeface="Museo Slab 500"/>
              <a:ea typeface="+mn-ea"/>
              <a:cs typeface="+mn-cs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82AD61A-F0FE-5952-18FD-90096363CA41}"/>
              </a:ext>
            </a:extLst>
          </p:cNvPr>
          <p:cNvSpPr txBox="1">
            <a:spLocks/>
          </p:cNvSpPr>
          <p:nvPr/>
        </p:nvSpPr>
        <p:spPr>
          <a:xfrm>
            <a:off x="519220" y="2028343"/>
            <a:ext cx="11153560" cy="470977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Gisha" panose="020B0502040204020203" pitchFamily="34" charset="-79"/>
                <a:ea typeface="+mn-ea"/>
                <a:cs typeface="Gisha" panose="020B0502040204020203" pitchFamily="34" charset="-79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Gisha" panose="020B0502040204020203" pitchFamily="34" charset="-79"/>
                <a:ea typeface="+mn-ea"/>
                <a:cs typeface="Gisha" panose="020B0502040204020203" pitchFamily="34" charset="-79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Gisha" panose="020B0502040204020203" pitchFamily="34" charset="-79"/>
                <a:ea typeface="+mn-ea"/>
                <a:cs typeface="Gisha" panose="020B0502040204020203" pitchFamily="34" charset="-79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Gisha" panose="020B0502040204020203" pitchFamily="34" charset="-79"/>
                <a:ea typeface="+mn-ea"/>
                <a:cs typeface="Gisha" panose="020B0502040204020203" pitchFamily="34" charset="-79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Gisha" panose="020B0502040204020203" pitchFamily="34" charset="-79"/>
                <a:ea typeface="+mn-ea"/>
                <a:cs typeface="Gisha" panose="020B0502040204020203" pitchFamily="34" charset="-79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720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600" u="sng" dirty="0"/>
              <a:t>The Law Department now handles all aspects of records request functions. </a:t>
            </a:r>
          </a:p>
          <a:p>
            <a:pPr marL="1371600" lvl="1" indent="-457200" algn="just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600" dirty="0"/>
              <a:t>Oversight of all records requests from initial processing through fulfillment. </a:t>
            </a:r>
          </a:p>
          <a:p>
            <a:pPr marL="1371600" lvl="1" indent="-457200" algn="just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600" dirty="0"/>
              <a:t>Oversight of GovQA operations.</a:t>
            </a:r>
          </a:p>
          <a:p>
            <a:pPr marL="1371600" lvl="1" indent="-457200" algn="just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600" dirty="0"/>
              <a:t>Legal advisement to City departments.</a:t>
            </a:r>
          </a:p>
          <a:p>
            <a:pPr marL="1371600" lvl="1" indent="-457200" algn="just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600" dirty="0"/>
              <a:t>Coordination with City departments to ensure timely and proper fulfillment.</a:t>
            </a:r>
          </a:p>
          <a:p>
            <a:pPr marL="1371600" lvl="1" indent="-457200" algn="just"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-"/>
            </a:pPr>
            <a:r>
              <a:rPr lang="en-US" sz="2600" dirty="0"/>
              <a:t>Provision of staff training and development of educational materials. </a:t>
            </a:r>
          </a:p>
          <a:p>
            <a:pPr marL="914400" indent="-457200" algn="just">
              <a:spcBef>
                <a:spcPts val="1200"/>
              </a:spcBef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en-US" sz="2600" u="sng" dirty="0"/>
              <a:t>The Records Commissioner position is now housed in the Law Department.</a:t>
            </a:r>
          </a:p>
          <a:p>
            <a:pPr marL="1371600" lvl="1" indent="-457200" algn="just">
              <a:buFont typeface="Symbol" panose="05050102010706020507" pitchFamily="18" charset="2"/>
              <a:buChar char=""/>
            </a:pPr>
            <a:r>
              <a:rPr lang="en-US" sz="2600" dirty="0"/>
              <a:t>Commissioner also serves as the Paralegal Supervisor for Law’s Sunshine Division. </a:t>
            </a:r>
          </a:p>
          <a:p>
            <a:pPr lvl="1" algn="just">
              <a:buFont typeface="Symbol" panose="05050102010706020507" pitchFamily="18" charset="2"/>
              <a:buChar char=""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988279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C99ED-3FBF-C25C-3D03-CC1AC2AEF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06AD1-0658-DBC9-BFBC-7CBFC79FF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068770"/>
            <a:ext cx="10991850" cy="747671"/>
          </a:xfrm>
        </p:spPr>
        <p:txBody>
          <a:bodyPr anchor="t">
            <a:normAutofit/>
          </a:bodyPr>
          <a:lstStyle/>
          <a:p>
            <a:pPr algn="ctr">
              <a:spcAft>
                <a:spcPts val="1200"/>
              </a:spcAft>
            </a:pPr>
            <a:r>
              <a:rPr lang="en-US" sz="3600" u="sng" dirty="0"/>
              <a:t>What is changing? (cont.)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AC8E5-C231-792D-BE02-1A5D647CC5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627" y="2211859"/>
            <a:ext cx="11153560" cy="4314352"/>
          </a:xfrm>
        </p:spPr>
        <p:txBody>
          <a:bodyPr>
            <a:normAutofit/>
          </a:bodyPr>
          <a:lstStyle/>
          <a:p>
            <a:pPr marL="914400" indent="-45720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500" u="sng" dirty="0"/>
              <a:t>Sunshine Liaisons </a:t>
            </a:r>
            <a:r>
              <a:rPr lang="en-US" sz="2500" u="sng" dirty="0">
                <a:sym typeface="Wingdings" panose="05000000000000000000" pitchFamily="2" charset="2"/>
              </a:rPr>
              <a:t> Department Custodians of Record</a:t>
            </a:r>
            <a:endParaRPr lang="en-US" sz="2500" u="sng" dirty="0"/>
          </a:p>
          <a:p>
            <a:pPr marL="1371600" lvl="1" indent="-454025" algn="just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100" dirty="0"/>
              <a:t>Changes come after a study of Missouri municipalities.</a:t>
            </a:r>
          </a:p>
          <a:p>
            <a:pPr marL="1371600" lvl="1" indent="-454025" algn="just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100" dirty="0"/>
              <a:t>Each department will have its own Custodian of Record responsible for request handling and oversight on the departmental level. </a:t>
            </a:r>
          </a:p>
          <a:p>
            <a:pPr marL="1371600" lvl="2" indent="-457200" algn="just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100" dirty="0"/>
              <a:t>Department custodians largely will have the same duties, but these duties will be codified with more clearly defined expectations.</a:t>
            </a:r>
          </a:p>
          <a:p>
            <a:pPr marL="1371600" lvl="2" indent="-457200" algn="just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100" dirty="0"/>
              <a:t>Each director will select their department’s custodian and designated backup.</a:t>
            </a:r>
          </a:p>
          <a:p>
            <a:pPr marL="457200" lvl="1" indent="0" algn="just">
              <a:buNone/>
            </a:pPr>
            <a:endParaRPr lang="en-US" sz="22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832635-067C-8655-0C1C-4AF8CFEF072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Law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E52B15-9A63-20A8-AF54-DF890BF74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470FC9-12F5-4712-8FCF-C6842F6EB401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srgbClr val="FCFDFD"/>
                </a:solidFill>
                <a:effectLst/>
                <a:uLnTx/>
                <a:uFillTx/>
                <a:latin typeface="Museo Slab 50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CFDFD"/>
              </a:solidFill>
              <a:effectLst/>
              <a:uLnTx/>
              <a:uFillTx/>
              <a:latin typeface="Museo Slab 50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9741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96F491-777D-195F-E94E-FAF05AFB2C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FE445-2656-D610-EC7F-1C5B89659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083304"/>
            <a:ext cx="10991850" cy="747671"/>
          </a:xfrm>
        </p:spPr>
        <p:txBody>
          <a:bodyPr anchor="t">
            <a:normAutofit/>
          </a:bodyPr>
          <a:lstStyle/>
          <a:p>
            <a:pPr algn="ctr">
              <a:spcAft>
                <a:spcPts val="1200"/>
              </a:spcAft>
            </a:pPr>
            <a:r>
              <a:rPr lang="en-US" sz="3600" u="sng" dirty="0"/>
              <a:t>Prior Apportionment of Duties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1F5DCC-8C01-CD05-CB19-C7EE5396B0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Law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EB46CC-FFF8-6548-11DA-A4732B6D3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470FC9-12F5-4712-8FCF-C6842F6EB401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srgbClr val="FCFDFD"/>
                </a:solidFill>
                <a:effectLst/>
                <a:uLnTx/>
                <a:uFillTx/>
                <a:latin typeface="Museo Slab 50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CFDFD"/>
              </a:solidFill>
              <a:effectLst/>
              <a:uLnTx/>
              <a:uFillTx/>
              <a:latin typeface="Museo Slab 50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199C8E-DEB9-9C3E-11D4-38BD635C6C8B}"/>
              </a:ext>
            </a:extLst>
          </p:cNvPr>
          <p:cNvSpPr txBox="1"/>
          <p:nvPr/>
        </p:nvSpPr>
        <p:spPr>
          <a:xfrm>
            <a:off x="600075" y="1931154"/>
            <a:ext cx="4856205" cy="2841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400" b="1" u="sng" dirty="0"/>
              <a:t>Communications:</a:t>
            </a:r>
          </a:p>
          <a:p>
            <a:pPr algn="ctr"/>
            <a:r>
              <a:rPr lang="en-US" sz="2400" dirty="0"/>
              <a:t>- Intake/Processing</a:t>
            </a:r>
          </a:p>
          <a:p>
            <a:pPr algn="ctr"/>
            <a:r>
              <a:rPr lang="en-US" sz="2400" dirty="0"/>
              <a:t>- Request Tracking</a:t>
            </a:r>
          </a:p>
          <a:p>
            <a:pPr algn="ctr"/>
            <a:r>
              <a:rPr lang="en-US" sz="2400" dirty="0"/>
              <a:t>- Fee Payment</a:t>
            </a:r>
          </a:p>
          <a:p>
            <a:pPr algn="ctr"/>
            <a:r>
              <a:rPr lang="en-US" sz="2400" dirty="0"/>
              <a:t>- GovQA Operations</a:t>
            </a:r>
          </a:p>
          <a:p>
            <a:pPr algn="ctr"/>
            <a:endParaRPr lang="en-US" sz="2600" b="1" u="sng" dirty="0"/>
          </a:p>
          <a:p>
            <a:pPr algn="ctr"/>
            <a:endParaRPr lang="en-US" sz="2600" b="1" u="sn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6A1271-2EAA-0DE8-5328-643071A3063A}"/>
              </a:ext>
            </a:extLst>
          </p:cNvPr>
          <p:cNvSpPr txBox="1"/>
          <p:nvPr/>
        </p:nvSpPr>
        <p:spPr>
          <a:xfrm>
            <a:off x="6735719" y="1931154"/>
            <a:ext cx="4856205" cy="2841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400" b="1" u="sng" dirty="0"/>
              <a:t>Law:</a:t>
            </a:r>
          </a:p>
          <a:p>
            <a:pPr algn="ctr"/>
            <a:r>
              <a:rPr lang="en-US" sz="2400" dirty="0"/>
              <a:t>- Legal Review</a:t>
            </a:r>
          </a:p>
          <a:p>
            <a:pPr algn="ctr"/>
            <a:r>
              <a:rPr lang="en-US" sz="2400" dirty="0"/>
              <a:t>- Day-to-Day Advisement</a:t>
            </a:r>
          </a:p>
          <a:p>
            <a:pPr algn="ctr"/>
            <a:r>
              <a:rPr lang="en-US" sz="2400" dirty="0"/>
              <a:t>- Compliance Training</a:t>
            </a:r>
          </a:p>
          <a:p>
            <a:pPr algn="ctr"/>
            <a:r>
              <a:rPr lang="en-US" sz="2400" dirty="0"/>
              <a:t>- Legal Defense</a:t>
            </a:r>
          </a:p>
          <a:p>
            <a:pPr algn="ctr"/>
            <a:endParaRPr lang="en-US" sz="2600" b="1" u="sng" dirty="0"/>
          </a:p>
          <a:p>
            <a:pPr algn="ctr"/>
            <a:endParaRPr lang="en-US" sz="2600" b="1" u="sng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5082C1D-2EE0-BE34-B429-F2948D8F203B}"/>
              </a:ext>
            </a:extLst>
          </p:cNvPr>
          <p:cNvSpPr txBox="1"/>
          <p:nvPr/>
        </p:nvSpPr>
        <p:spPr>
          <a:xfrm>
            <a:off x="2767012" y="4710633"/>
            <a:ext cx="6657975" cy="1703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400" b="1" u="sng" dirty="0"/>
              <a:t>All Departments:</a:t>
            </a:r>
          </a:p>
          <a:p>
            <a:pPr algn="ctr"/>
            <a:r>
              <a:rPr lang="en-US" sz="2400" dirty="0"/>
              <a:t>- Routine fulfillment tasks (record research and compilation, requestor communications/updates)</a:t>
            </a:r>
            <a:endParaRPr lang="en-US" sz="2400" b="1" u="sng" dirty="0"/>
          </a:p>
          <a:p>
            <a:pPr algn="ctr"/>
            <a:endParaRPr lang="en-US" sz="2600" b="1" u="sng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EDE1BF7-8E92-F0E0-AA50-CDC62EF40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8086" y="2011950"/>
            <a:ext cx="2535825" cy="253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177DE0-0EFF-07DA-AC63-4AEA811AC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76C8A-49C8-44C7-7AC4-C9434F613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083304"/>
            <a:ext cx="10991850" cy="747671"/>
          </a:xfrm>
        </p:spPr>
        <p:txBody>
          <a:bodyPr anchor="t">
            <a:normAutofit/>
          </a:bodyPr>
          <a:lstStyle/>
          <a:p>
            <a:pPr algn="ctr">
              <a:spcAft>
                <a:spcPts val="1200"/>
              </a:spcAft>
            </a:pPr>
            <a:r>
              <a:rPr lang="en-US" sz="3600" u="sng" dirty="0"/>
              <a:t>New Apportionment of Duties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D68311-0CE9-292B-342D-2E621546A9B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Law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CEF769-BC89-B424-3871-96FC5CC51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470FC9-12F5-4712-8FCF-C6842F6EB401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srgbClr val="FCFDFD"/>
                </a:solidFill>
                <a:effectLst/>
                <a:uLnTx/>
                <a:uFillTx/>
                <a:latin typeface="Museo Slab 50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CFDFD"/>
              </a:solidFill>
              <a:effectLst/>
              <a:uLnTx/>
              <a:uFillTx/>
              <a:latin typeface="Museo Slab 50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DCC71A-E7F9-8802-06BE-F9875E2071EB}"/>
              </a:ext>
            </a:extLst>
          </p:cNvPr>
          <p:cNvSpPr txBox="1"/>
          <p:nvPr/>
        </p:nvSpPr>
        <p:spPr>
          <a:xfrm>
            <a:off x="338909" y="1830975"/>
            <a:ext cx="4856205" cy="4396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400" b="1" u="sng" dirty="0"/>
              <a:t>Law:</a:t>
            </a:r>
          </a:p>
          <a:p>
            <a:pPr algn="ctr"/>
            <a:r>
              <a:rPr lang="en-US" sz="2400" dirty="0"/>
              <a:t>- Intake/Processing</a:t>
            </a:r>
          </a:p>
          <a:p>
            <a:pPr algn="ctr"/>
            <a:r>
              <a:rPr lang="en-US" sz="2400" dirty="0"/>
              <a:t>- Request Tracking</a:t>
            </a:r>
          </a:p>
          <a:p>
            <a:pPr algn="ctr"/>
            <a:r>
              <a:rPr lang="en-US" sz="2400" dirty="0"/>
              <a:t>- Fee Payment</a:t>
            </a:r>
          </a:p>
          <a:p>
            <a:pPr marL="342900" indent="-342900" algn="ctr">
              <a:buFontTx/>
              <a:buChar char="-"/>
            </a:pPr>
            <a:r>
              <a:rPr lang="en-US" sz="2400" dirty="0"/>
              <a:t>GovQA Operations</a:t>
            </a:r>
            <a:endParaRPr lang="en-US" sz="2400" i="1" dirty="0"/>
          </a:p>
          <a:p>
            <a:pPr algn="ctr"/>
            <a:r>
              <a:rPr lang="en-US" sz="2400" dirty="0"/>
              <a:t>- Legal Review</a:t>
            </a:r>
          </a:p>
          <a:p>
            <a:pPr algn="ctr"/>
            <a:r>
              <a:rPr lang="en-US" sz="2400" dirty="0"/>
              <a:t>- Day-to-Day Advisement</a:t>
            </a:r>
          </a:p>
          <a:p>
            <a:pPr algn="ctr"/>
            <a:r>
              <a:rPr lang="en-US" sz="2400" dirty="0"/>
              <a:t>- Compliance Training</a:t>
            </a:r>
          </a:p>
          <a:p>
            <a:pPr algn="ctr"/>
            <a:r>
              <a:rPr lang="en-US" sz="2400" dirty="0"/>
              <a:t>- Legal Defense</a:t>
            </a:r>
          </a:p>
          <a:p>
            <a:pPr algn="ctr"/>
            <a:endParaRPr lang="en-US" sz="2600" b="1" u="sng" dirty="0"/>
          </a:p>
          <a:p>
            <a:pPr algn="ctr"/>
            <a:endParaRPr lang="en-US" sz="2600" b="1" u="sng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902FECF-8722-33C5-6218-FBF3E2EE1D96}"/>
              </a:ext>
            </a:extLst>
          </p:cNvPr>
          <p:cNvSpPr txBox="1"/>
          <p:nvPr/>
        </p:nvSpPr>
        <p:spPr>
          <a:xfrm>
            <a:off x="7144213" y="1830975"/>
            <a:ext cx="4561548" cy="2441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400" b="1" u="sng" dirty="0"/>
              <a:t>All Departments:</a:t>
            </a:r>
          </a:p>
          <a:p>
            <a:pPr algn="ctr"/>
            <a:r>
              <a:rPr lang="en-US" sz="2400" dirty="0"/>
              <a:t>- Routine fulfillment tasks (record research and compilation, requestor communications/updates)</a:t>
            </a:r>
            <a:endParaRPr lang="en-US" sz="2400" b="1" u="sng" dirty="0"/>
          </a:p>
          <a:p>
            <a:pPr algn="ctr"/>
            <a:endParaRPr lang="en-US" sz="2600" b="1" u="sng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EC2A98C-1E9C-208C-1B1C-24B7DF507E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8085" y="2170977"/>
            <a:ext cx="2535825" cy="25358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46B47C-86B7-A89B-D87D-4F532A9F5E96}"/>
              </a:ext>
            </a:extLst>
          </p:cNvPr>
          <p:cNvSpPr txBox="1"/>
          <p:nvPr/>
        </p:nvSpPr>
        <p:spPr>
          <a:xfrm>
            <a:off x="2767011" y="5046804"/>
            <a:ext cx="6657975" cy="13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400" b="1" u="sng" dirty="0"/>
              <a:t>Result: </a:t>
            </a:r>
          </a:p>
          <a:p>
            <a:pPr algn="ctr">
              <a:spcAft>
                <a:spcPts val="800"/>
              </a:spcAft>
            </a:pPr>
            <a:r>
              <a:rPr lang="en-US" sz="2400" u="sng" dirty="0"/>
              <a:t>A cohesive system that is compliance-focused and more efficient for both the City and the public.</a:t>
            </a:r>
            <a:endParaRPr lang="en-US" sz="2600" b="1" u="sng" dirty="0"/>
          </a:p>
        </p:txBody>
      </p:sp>
    </p:spTree>
    <p:extLst>
      <p:ext uri="{BB962C8B-B14F-4D97-AF65-F5344CB8AC3E}">
        <p14:creationId xmlns:p14="http://schemas.microsoft.com/office/powerpoint/2010/main" val="370603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5E8DCB-2FEB-E5F1-6FE9-F3ECB086B4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4578B-BA1B-0B97-1146-3A684AD00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264279"/>
            <a:ext cx="10991850" cy="747671"/>
          </a:xfrm>
        </p:spPr>
        <p:txBody>
          <a:bodyPr anchor="t">
            <a:normAutofit/>
          </a:bodyPr>
          <a:lstStyle/>
          <a:p>
            <a:pPr algn="ctr">
              <a:spcAft>
                <a:spcPts val="1200"/>
              </a:spcAft>
            </a:pPr>
            <a:r>
              <a:rPr lang="en-US" sz="3600" u="sng" dirty="0"/>
              <a:t>Sunshine Law Organizational Structure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F9073B-93A9-6C7F-8EFE-8891236BEEE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Law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06FEEB-3792-C6C7-0AEB-EDC28431F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470FC9-12F5-4712-8FCF-C6842F6EB401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srgbClr val="FCFDFD"/>
                </a:solidFill>
                <a:effectLst/>
                <a:uLnTx/>
                <a:uFillTx/>
                <a:latin typeface="Museo Slab 50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CFDFD"/>
              </a:solidFill>
              <a:effectLst/>
              <a:uLnTx/>
              <a:uFillTx/>
              <a:latin typeface="Museo Slab 50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FE67F00-0F67-4BC7-0608-819BE213390D}"/>
              </a:ext>
            </a:extLst>
          </p:cNvPr>
          <p:cNvSpPr txBox="1"/>
          <p:nvPr/>
        </p:nvSpPr>
        <p:spPr>
          <a:xfrm>
            <a:off x="4557584" y="1990002"/>
            <a:ext cx="3076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/>
              <a:t>Law Department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3C19EC-631B-C75E-0E5D-A571BA26C419}"/>
              </a:ext>
            </a:extLst>
          </p:cNvPr>
          <p:cNvSpPr txBox="1"/>
          <p:nvPr/>
        </p:nvSpPr>
        <p:spPr>
          <a:xfrm>
            <a:off x="4557584" y="2590924"/>
            <a:ext cx="307683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Sunshine Law Attorney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9B717-EC1F-5DAE-E66C-7ADBC073C269}"/>
              </a:ext>
            </a:extLst>
          </p:cNvPr>
          <p:cNvSpPr txBox="1"/>
          <p:nvPr/>
        </p:nvSpPr>
        <p:spPr>
          <a:xfrm>
            <a:off x="3925844" y="3037957"/>
            <a:ext cx="434031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Paralegal Supervisor/Records Commissioner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05B82C7-0A48-B9B6-91C9-C7F2A8ED703C}"/>
              </a:ext>
            </a:extLst>
          </p:cNvPr>
          <p:cNvSpPr txBox="1"/>
          <p:nvPr/>
        </p:nvSpPr>
        <p:spPr>
          <a:xfrm>
            <a:off x="4557584" y="3484991"/>
            <a:ext cx="153841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Paralegal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C762FD2-6A1F-E795-5FA5-80C1CC2ABA16}"/>
              </a:ext>
            </a:extLst>
          </p:cNvPr>
          <p:cNvSpPr txBox="1"/>
          <p:nvPr/>
        </p:nvSpPr>
        <p:spPr>
          <a:xfrm>
            <a:off x="6096000" y="3484991"/>
            <a:ext cx="153841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Paralegal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343277-72F5-E192-97D8-9E7FF320C85B}"/>
              </a:ext>
            </a:extLst>
          </p:cNvPr>
          <p:cNvSpPr txBox="1"/>
          <p:nvPr/>
        </p:nvSpPr>
        <p:spPr>
          <a:xfrm>
            <a:off x="4557584" y="4332253"/>
            <a:ext cx="3076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/>
              <a:t>All Departments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8247991-035B-18B2-AA90-0D1F8D24DEBD}"/>
              </a:ext>
            </a:extLst>
          </p:cNvPr>
          <p:cNvSpPr txBox="1"/>
          <p:nvPr/>
        </p:nvSpPr>
        <p:spPr>
          <a:xfrm>
            <a:off x="4236780" y="5333403"/>
            <a:ext cx="364185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Custodian of Records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9C43DDD-9280-62E7-B8C9-CF34BC21B857}"/>
              </a:ext>
            </a:extLst>
          </p:cNvPr>
          <p:cNvSpPr txBox="1"/>
          <p:nvPr/>
        </p:nvSpPr>
        <p:spPr>
          <a:xfrm>
            <a:off x="4236780" y="5780437"/>
            <a:ext cx="3680147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Custodian Alternate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AAFEE6A-272C-8A06-7198-E0C6E998D0DF}"/>
              </a:ext>
            </a:extLst>
          </p:cNvPr>
          <p:cNvSpPr txBox="1"/>
          <p:nvPr/>
        </p:nvSpPr>
        <p:spPr>
          <a:xfrm>
            <a:off x="4236780" y="4886369"/>
            <a:ext cx="364185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Director</a:t>
            </a:r>
          </a:p>
        </p:txBody>
      </p:sp>
    </p:spTree>
    <p:extLst>
      <p:ext uri="{BB962C8B-B14F-4D97-AF65-F5344CB8AC3E}">
        <p14:creationId xmlns:p14="http://schemas.microsoft.com/office/powerpoint/2010/main" val="283659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DC4BFF-6A8C-DAC9-868F-8B1716766C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6BB84-FF5D-A227-85CE-A14475656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021635"/>
            <a:ext cx="10991850" cy="747671"/>
          </a:xfrm>
        </p:spPr>
        <p:txBody>
          <a:bodyPr anchor="t">
            <a:normAutofit/>
          </a:bodyPr>
          <a:lstStyle/>
          <a:p>
            <a:pPr algn="ctr">
              <a:spcAft>
                <a:spcPts val="1200"/>
              </a:spcAft>
            </a:pPr>
            <a:r>
              <a:rPr lang="en-US" sz="3600" u="sng" dirty="0"/>
              <a:t>What is </a:t>
            </a:r>
            <a:r>
              <a:rPr lang="en-US" sz="3600" i="1" u="sng" dirty="0"/>
              <a:t>not</a:t>
            </a:r>
            <a:r>
              <a:rPr lang="en-US" sz="3600" u="sng" dirty="0"/>
              <a:t> changing? (cont.)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26311-1232-C33B-5307-889B5CFEE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220" y="1816442"/>
            <a:ext cx="11153560" cy="4709770"/>
          </a:xfrm>
        </p:spPr>
        <p:txBody>
          <a:bodyPr>
            <a:normAutofit fontScale="92500" lnSpcReduction="20000"/>
          </a:bodyPr>
          <a:lstStyle/>
          <a:p>
            <a:pPr marL="914400" indent="-45720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400" u="sng" dirty="0"/>
              <a:t>Departments’ day-to-day fulfillment duties </a:t>
            </a:r>
          </a:p>
          <a:p>
            <a:pPr marL="1371600" lvl="1" indent="-457200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200" dirty="0"/>
              <a:t>Custodians will continue compiling and uploading records, handling routine communications with requestors, and generally tracking the progress of their department’s requests. </a:t>
            </a:r>
            <a:endParaRPr lang="en-US" sz="2200" u="sng" dirty="0"/>
          </a:p>
          <a:p>
            <a:pPr marL="914400" indent="-45720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400" u="sng" dirty="0"/>
              <a:t>Legal review</a:t>
            </a:r>
          </a:p>
          <a:p>
            <a:pPr marL="1371600" lvl="1" indent="-457200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200" dirty="0"/>
              <a:t>The Law Department will continue providing general legal advisement on Sunshine Law matters and conducting legal review of all electronic communications and other records as requested by departments. </a:t>
            </a:r>
          </a:p>
          <a:p>
            <a:pPr marL="914400" indent="-45720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400" u="sng" dirty="0"/>
              <a:t>GovQA portal</a:t>
            </a:r>
          </a:p>
          <a:p>
            <a:pPr marL="1371600" lvl="1" indent="-457200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200" dirty="0"/>
              <a:t>The GovQA portal remains the City’s online platform for receiving and processing records requests.</a:t>
            </a:r>
          </a:p>
          <a:p>
            <a:pPr marL="1371600" lvl="1" indent="-457200"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en-US" sz="2200" dirty="0"/>
              <a:t>Last month, the City implemented online payment for records request fees. </a:t>
            </a:r>
          </a:p>
          <a:p>
            <a:pPr marL="2286000" lvl="3" indent="-45720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200" dirty="0"/>
              <a:t>Requestors now receive an invoice that can be paid online.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8F1D1C-45D7-041A-8CB0-988F2FB761D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Law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0F93CB-74A5-F99D-F1E8-8CAF71590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470FC9-12F5-4712-8FCF-C6842F6EB401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srgbClr val="FCFDFD"/>
                </a:solidFill>
                <a:effectLst/>
                <a:uLnTx/>
                <a:uFillTx/>
                <a:latin typeface="Museo Slab 50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CFDFD"/>
              </a:solidFill>
              <a:effectLst/>
              <a:uLnTx/>
              <a:uFillTx/>
              <a:latin typeface="Museo Slab 50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7472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1F833E-163D-D18F-9F2E-B65CF05E0B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7A686-1876-35D1-89B8-9D940B54C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75" y="1353581"/>
            <a:ext cx="10991850" cy="795115"/>
          </a:xfrm>
        </p:spPr>
        <p:txBody>
          <a:bodyPr anchor="t">
            <a:normAutofit/>
          </a:bodyPr>
          <a:lstStyle/>
          <a:p>
            <a:pPr algn="ctr"/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9119DB-B5D6-7108-21F2-8C97FD1D7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0075" y="2363637"/>
            <a:ext cx="10564812" cy="4130675"/>
          </a:xfrm>
        </p:spPr>
        <p:txBody>
          <a:bodyPr>
            <a:normAutofit/>
          </a:bodyPr>
          <a:lstStyle/>
          <a:p>
            <a:pPr lvl="2" algn="ctr">
              <a:lnSpc>
                <a:spcPct val="120000"/>
              </a:lnSpc>
              <a:spcBef>
                <a:spcPts val="0"/>
              </a:spcBef>
            </a:pPr>
            <a:r>
              <a:rPr lang="en-US" sz="25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All administrative questions regarding records requests should be directed to Mikayla Mohrmann at </a:t>
            </a:r>
            <a:r>
              <a:rPr lang="en-US" sz="25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  <a:hlinkClick r:id="rId2"/>
              </a:rPr>
              <a:t>Mikayla.Mohrmann@kcmo.org</a:t>
            </a:r>
            <a:r>
              <a:rPr lang="en-US" sz="25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. </a:t>
            </a:r>
          </a:p>
          <a:p>
            <a:pPr lvl="2" algn="ctr">
              <a:lnSpc>
                <a:spcPct val="120000"/>
              </a:lnSpc>
              <a:spcBef>
                <a:spcPts val="0"/>
              </a:spcBef>
            </a:pPr>
            <a:endParaRPr lang="en-US" sz="25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  <a:p>
            <a:pPr lvl="2" algn="ctr">
              <a:lnSpc>
                <a:spcPct val="120000"/>
              </a:lnSpc>
              <a:spcBef>
                <a:spcPts val="0"/>
              </a:spcBef>
            </a:pPr>
            <a:r>
              <a:rPr lang="en-US" sz="25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For questions related to legal advisement for records requests, please contact Tara Moreland at </a:t>
            </a:r>
            <a:r>
              <a:rPr lang="en-US" sz="25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  <a:hlinkClick r:id="rId3"/>
              </a:rPr>
              <a:t>Tara.Moreland@kcmo.org</a:t>
            </a:r>
            <a:r>
              <a:rPr lang="en-US" sz="2500" b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. </a:t>
            </a:r>
          </a:p>
          <a:p>
            <a:pPr lvl="2" algn="ctr">
              <a:lnSpc>
                <a:spcPct val="120000"/>
              </a:lnSpc>
              <a:spcBef>
                <a:spcPts val="0"/>
              </a:spcBef>
            </a:pPr>
            <a:endParaRPr lang="en-US" sz="2300" dirty="0">
              <a:solidFill>
                <a:schemeClr val="tx1"/>
              </a:solidFill>
            </a:endParaRPr>
          </a:p>
          <a:p>
            <a:pPr lvl="2" algn="ctr">
              <a:lnSpc>
                <a:spcPct val="120000"/>
              </a:lnSpc>
              <a:spcBef>
                <a:spcPts val="0"/>
              </a:spcBef>
            </a:pPr>
            <a:endParaRPr lang="en-US" sz="2300" dirty="0">
              <a:solidFill>
                <a:schemeClr val="tx1"/>
              </a:solidFill>
            </a:endParaRPr>
          </a:p>
          <a:p>
            <a:pPr lvl="2" algn="ctr">
              <a:lnSpc>
                <a:spcPct val="120000"/>
              </a:lnSpc>
              <a:spcBef>
                <a:spcPts val="0"/>
              </a:spcBef>
            </a:pPr>
            <a:endParaRPr lang="en-US" sz="2300" u="sng" dirty="0">
              <a:solidFill>
                <a:schemeClr val="tx1"/>
              </a:solidFill>
            </a:endParaRPr>
          </a:p>
          <a:p>
            <a:pPr lvl="2" algn="ctr">
              <a:lnSpc>
                <a:spcPct val="120000"/>
              </a:lnSpc>
              <a:spcBef>
                <a:spcPts val="0"/>
              </a:spcBef>
            </a:pPr>
            <a:endParaRPr lang="en-US" sz="2300" u="sng" dirty="0">
              <a:solidFill>
                <a:schemeClr val="tx1"/>
              </a:solidFill>
            </a:endParaRPr>
          </a:p>
          <a:p>
            <a:pPr lvl="2" algn="ctr">
              <a:lnSpc>
                <a:spcPct val="120000"/>
              </a:lnSpc>
              <a:spcBef>
                <a:spcPts val="0"/>
              </a:spcBef>
            </a:pPr>
            <a:endParaRPr lang="en-US" sz="2300" u="sng" dirty="0">
              <a:solidFill>
                <a:schemeClr val="tx1"/>
              </a:solidFill>
            </a:endParaRPr>
          </a:p>
          <a:p>
            <a:pPr lvl="2" algn="ctr">
              <a:lnSpc>
                <a:spcPct val="120000"/>
              </a:lnSpc>
              <a:spcBef>
                <a:spcPts val="0"/>
              </a:spcBef>
            </a:pPr>
            <a:endParaRPr lang="en-US" sz="2300" u="sng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D22C62-9117-F8FA-7CF4-98D1E43C05F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Law Department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9B863A-A101-F7B8-F1DB-BAF812302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2470FC9-12F5-4712-8FCF-C6842F6EB401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srgbClr val="FCFDFD"/>
                </a:solidFill>
                <a:effectLst/>
                <a:uLnTx/>
                <a:uFillTx/>
                <a:latin typeface="Museo Slab 50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FCFDFD"/>
              </a:solidFill>
              <a:effectLst/>
              <a:uLnTx/>
              <a:uFillTx/>
              <a:latin typeface="Museo Slab 50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5315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Custom 12">
      <a:dk1>
        <a:srgbClr val="121416"/>
      </a:dk1>
      <a:lt1>
        <a:srgbClr val="FFFFFF"/>
      </a:lt1>
      <a:dk2>
        <a:srgbClr val="17406D"/>
      </a:dk2>
      <a:lt2>
        <a:srgbClr val="F1F1F1"/>
      </a:lt2>
      <a:accent1>
        <a:srgbClr val="1C80C3"/>
      </a:accent1>
      <a:accent2>
        <a:srgbClr val="3F93CC"/>
      </a:accent2>
      <a:accent3>
        <a:srgbClr val="55A0D2"/>
      </a:accent3>
      <a:accent4>
        <a:srgbClr val="1C80C3"/>
      </a:accent4>
      <a:accent5>
        <a:srgbClr val="3F93CC"/>
      </a:accent5>
      <a:accent6>
        <a:srgbClr val="EF4C44"/>
      </a:accent6>
      <a:hlink>
        <a:srgbClr val="EF4C44"/>
      </a:hlink>
      <a:folHlink>
        <a:srgbClr val="F1F1F1"/>
      </a:folHlink>
    </a:clrScheme>
    <a:fontScheme name="Custom 1">
      <a:majorFont>
        <a:latin typeface="Gisha"/>
        <a:ea typeface=""/>
        <a:cs typeface=""/>
      </a:majorFont>
      <a:minorFont>
        <a:latin typeface="Museo Slab 500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503</Words>
  <Application>Microsoft Office PowerPoint</Application>
  <PresentationFormat>Widescreen</PresentationFormat>
  <Paragraphs>93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Gisha</vt:lpstr>
      <vt:lpstr>Museo Slab 500</vt:lpstr>
      <vt:lpstr>Setimo</vt:lpstr>
      <vt:lpstr>Symbol</vt:lpstr>
      <vt:lpstr>Times New Roman</vt:lpstr>
      <vt:lpstr>Wingdings</vt:lpstr>
      <vt:lpstr>Office Theme</vt:lpstr>
      <vt:lpstr>1_Office Theme</vt:lpstr>
      <vt:lpstr>Ordinance No. 260510 Open Meetings and Records</vt:lpstr>
      <vt:lpstr>What is Changing?</vt:lpstr>
      <vt:lpstr>What is changing? (cont.)</vt:lpstr>
      <vt:lpstr>Prior Apportionment of Duties</vt:lpstr>
      <vt:lpstr>New Apportionment of Duties</vt:lpstr>
      <vt:lpstr>Sunshine Law Organizational Structure </vt:lpstr>
      <vt:lpstr>What is not changing? (cont.)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Moreland, Tara</dc:creator>
  <cp:lastModifiedBy>Moreland, Tara</cp:lastModifiedBy>
  <cp:revision>4</cp:revision>
  <cp:lastPrinted>2026-05-04T19:03:54Z</cp:lastPrinted>
  <dcterms:created xsi:type="dcterms:W3CDTF">2026-05-04T14:56:06Z</dcterms:created>
  <dcterms:modified xsi:type="dcterms:W3CDTF">2026-06-29T17:07:09Z</dcterms:modified>
</cp:coreProperties>
</file>